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9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AC24A-E241-4DDF-8768-5CA6430FEAF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Кликнете, за да редактирате основните стилове на текста</a:t>
            </a:r>
          </a:p>
          <a:p>
            <a:pPr lvl="1"/>
            <a:r>
              <a:rPr lang="en-US"/>
              <a:t>Второ ниво</a:t>
            </a:r>
          </a:p>
          <a:p>
            <a:pPr lvl="2"/>
            <a:r>
              <a:rPr lang="en-US"/>
              <a:t>Трето ниво</a:t>
            </a:r>
          </a:p>
          <a:p>
            <a:pPr lvl="3"/>
            <a:r>
              <a:rPr lang="en-US"/>
              <a:t>Четвърто ниво</a:t>
            </a:r>
          </a:p>
          <a:p>
            <a:pPr lvl="4"/>
            <a:r>
              <a:rPr lang="en-US"/>
              <a:t>Пето ниво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69408-E8D4-4513-AFCD-323677411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28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69408-E8D4-4513-AFCD-3236774119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48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Кликнете, за да редактирате основния стил на заглавието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Кликнете, за да редактирате основните стилове на текста</a:t>
            </a:r>
          </a:p>
          <a:p>
            <a:pPr lvl="1"/>
            <a:r>
              <a:rPr lang="en-US" dirty="0"/>
              <a:t>Второ ниво</a:t>
            </a:r>
          </a:p>
          <a:p>
            <a:pPr lvl="2"/>
            <a:r>
              <a:rPr lang="en-US" dirty="0"/>
              <a:t>Трето ниво</a:t>
            </a:r>
          </a:p>
          <a:p>
            <a:pPr lvl="3"/>
            <a:r>
              <a:rPr lang="en-US" dirty="0"/>
              <a:t>Четвърто ниво</a:t>
            </a:r>
          </a:p>
          <a:p>
            <a:pPr lvl="4"/>
            <a:r>
              <a:rPr lang="en-US" dirty="0"/>
              <a:t>Пето ниво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7482" y="-643187"/>
            <a:ext cx="10058400" cy="3566160"/>
          </a:xfrm>
        </p:spPr>
        <p:txBody>
          <a:bodyPr/>
          <a:lstStyle/>
          <a:p>
            <a:pPr lvl="0"/>
            <a:r>
              <a:rPr lang="en-GB" dirty="0"/>
              <a:t>МОДУЛ 2: </a:t>
            </a:r>
            <a:r>
              <a:rPr lang="en-GB" dirty="0" err="1"/>
              <a:t>Стандарти</a:t>
            </a:r>
            <a:r>
              <a:rPr lang="en-GB" dirty="0"/>
              <a:t>, </a:t>
            </a:r>
            <a:r>
              <a:rPr lang="en-GB" dirty="0" err="1"/>
              <a:t>насоки</a:t>
            </a:r>
            <a:r>
              <a:rPr lang="en-GB" dirty="0"/>
              <a:t> и </a:t>
            </a:r>
            <a:r>
              <a:rPr lang="en-GB" dirty="0" err="1"/>
              <a:t>добри</a:t>
            </a:r>
            <a:r>
              <a:rPr lang="en-GB" dirty="0"/>
              <a:t> </a:t>
            </a:r>
            <a:r>
              <a:rPr lang="en-GB" dirty="0" err="1"/>
              <a:t>практики</a:t>
            </a:r>
            <a:r>
              <a:rPr lang="en-GB" dirty="0"/>
              <a:t> </a:t>
            </a:r>
            <a:r>
              <a:rPr lang="en-GB" dirty="0" err="1"/>
              <a:t>за</a:t>
            </a:r>
            <a:r>
              <a:rPr lang="en-GB" dirty="0"/>
              <a:t> </a:t>
            </a:r>
            <a:r>
              <a:rPr lang="en-GB" dirty="0" err="1"/>
              <a:t>достъпност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9565" y="3297858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Програма за обучение на обучители по достъпен културен туризъм</a:t>
            </a:r>
          </a:p>
          <a:p>
            <a:r>
              <a:rPr lang="en-GB" dirty="0"/>
              <a:t>Проект: TACT – Обучение за достъпен културен туризъм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Финансиран от Европейския съюз. Изразените възгледи и мнения обаче са изцяло на автора и не отразяват непременно тези на Европейския съюз или Фондация „Темпус“. Нито Европейският съюз, нито Фондация „Темпус“ могат да бъдат държани отговорни за тях.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34905-C0B3-7877-9FEF-C78B70190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8BB4-9188-2519-E0F5-E12DDE22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Области на действие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723DE-D149-9E1E-09D6-358D267C6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III. ПРЕМАХВАНЕ НА БАРИЕРИТЕ</a:t>
            </a:r>
          </a:p>
          <a:p>
            <a:pPr lvl="1"/>
            <a:r>
              <a:rPr lang="en-GB" sz="2000" dirty="0"/>
              <a:t>Гарантиране, че лицата, вземащи решения, мениджърите и професионалистите в областта на културното наследство, както и персоналът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по</a:t>
            </a:r>
            <a:r>
              <a:rPr lang="bg-BG" sz="2000" dirty="0"/>
              <a:t>мощните</a:t>
            </a:r>
            <a:r>
              <a:rPr lang="en-GB" sz="2000" dirty="0"/>
              <a:t> служби, разбират възможно най-широкия спектър </a:t>
            </a:r>
            <a:r>
              <a:rPr lang="en-GB" sz="2000" dirty="0" err="1"/>
              <a:t>от</a:t>
            </a:r>
            <a:r>
              <a:rPr lang="en-GB" sz="2000" dirty="0"/>
              <a:t> </a:t>
            </a:r>
            <a:r>
              <a:rPr lang="en-GB" sz="2000" dirty="0" err="1"/>
              <a:t>изисквания</a:t>
            </a:r>
            <a:r>
              <a:rPr lang="bg-BG" sz="2000" dirty="0"/>
              <a:t>та</a:t>
            </a:r>
            <a:r>
              <a:rPr lang="en-GB" sz="2000" dirty="0"/>
              <a:t> за достъпност;</a:t>
            </a:r>
          </a:p>
          <a:p>
            <a:pPr lvl="1"/>
            <a:r>
              <a:rPr lang="en-GB" sz="2000" dirty="0"/>
              <a:t>Придобиване на умения за оказване на помощ и подкрепа на посетителите.</a:t>
            </a:r>
          </a:p>
          <a:p>
            <a:r>
              <a:rPr lang="en-US" sz="2800" b="1" dirty="0"/>
              <a:t>IV. ОБЩИ ПРОСТРАНСТВА</a:t>
            </a:r>
          </a:p>
          <a:p>
            <a:pPr lvl="1"/>
            <a:r>
              <a:rPr lang="en-US" sz="2000" dirty="0"/>
              <a:t>Осигуряване на пространства за общо ползване и маршрути, по които посетителите трябва да преминават или да прекарват времето си, за да могат да имат достъп и да се наслаждават на всички съоръжения, предназначени за обществено ползване;</a:t>
            </a:r>
          </a:p>
          <a:p>
            <a:pPr lvl="1"/>
            <a:r>
              <a:rPr lang="en-US" sz="2000" dirty="0"/>
              <a:t>Осигуряване на отлично обслужване в общите пространства за всички посетители, независимо дали имат увреждания или не.</a:t>
            </a:r>
          </a:p>
        </p:txBody>
      </p:sp>
    </p:spTree>
    <p:extLst>
      <p:ext uri="{BB962C8B-B14F-4D97-AF65-F5344CB8AC3E}">
        <p14:creationId xmlns:p14="http://schemas.microsoft.com/office/powerpoint/2010/main" val="247014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3ABBA-24E9-C7BE-4B91-7D4880867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3ED06-3F40-A243-3DB7-BAD8E495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Области на действие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CAF6B-4AAE-845A-7492-F929B4E71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V. ОБЕКТИ НА КУЛТУРНОТО НАСЛЕДСТВО, ПАМЕТНИЦИ И ИСТОРИЧЕСКИ РАЙОНИ</a:t>
            </a:r>
          </a:p>
          <a:p>
            <a:pPr lvl="1"/>
            <a:r>
              <a:rPr lang="en-US" sz="2000" dirty="0"/>
              <a:t>Тези елементи често са в сърцевината на културния пейзаж на дадена дестинация, а достъпността подобрява техните функционални характеристики;</a:t>
            </a:r>
          </a:p>
          <a:p>
            <a:pPr lvl="1"/>
            <a:r>
              <a:rPr lang="en-US" sz="2000" dirty="0"/>
              <a:t>Може да се обмисли широк спектър от решения за достъпност, като се прилагат принципите за опазване на културното наследство.</a:t>
            </a:r>
          </a:p>
          <a:p>
            <a:r>
              <a:rPr lang="en-US" sz="2800" b="1" dirty="0"/>
              <a:t>VI. МУЗЕИ И ИЗЛОЖБЕНИ ПРОСТРАНСТВА</a:t>
            </a:r>
          </a:p>
          <a:p>
            <a:pPr lvl="1"/>
            <a:r>
              <a:rPr lang="en-US" sz="2000" dirty="0"/>
              <a:t>Музеите, галериите и изложбените пространства привличат голям поток от посетители, както местни жители, така и туристи;</a:t>
            </a:r>
          </a:p>
          <a:p>
            <a:pPr lvl="1"/>
            <a:r>
              <a:rPr lang="en-US" sz="2000" dirty="0"/>
              <a:t>Съществува широк спектър от решения за подобряване на достъпността на сградите, услугите и съдържанието им, с цел създаване на привлекателни преживявания.</a:t>
            </a:r>
          </a:p>
        </p:txBody>
      </p:sp>
    </p:spTree>
    <p:extLst>
      <p:ext uri="{BB962C8B-B14F-4D97-AF65-F5344CB8AC3E}">
        <p14:creationId xmlns:p14="http://schemas.microsoft.com/office/powerpoint/2010/main" val="60021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C53B9-C4F9-3B27-4DBF-0EB78818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CEFB6-FCCC-5149-3D6B-3BE5C1DB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Области на действие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71626-2E58-CD8D-2FB5-45B9269A7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VII. КУЛТУРНИ СЪБИТИЯ И СЦЕНИЧНИ ПРОСТРАНСТВА</a:t>
            </a:r>
          </a:p>
          <a:p>
            <a:pPr lvl="1"/>
            <a:r>
              <a:rPr lang="en-US" sz="2000" dirty="0"/>
              <a:t>Концерти, театър, опера, танцови представления, кино и широк спектър от културни събития също могат да бъдат достъпни;</a:t>
            </a:r>
          </a:p>
          <a:p>
            <a:pPr lvl="1"/>
            <a:r>
              <a:rPr lang="en-US" sz="2000" dirty="0"/>
              <a:t>Предизвикателството е как да се подобри достъпността на физическата среда (материални аспекти) и конкретното съдържание </a:t>
            </a:r>
            <a:r>
              <a:rPr lang="en-US" sz="2000" dirty="0" err="1"/>
              <a:t>на програмата </a:t>
            </a:r>
            <a:r>
              <a:rPr lang="en-US" sz="2000" dirty="0"/>
              <a:t>(нематериални аспекти).</a:t>
            </a:r>
          </a:p>
          <a:p>
            <a:r>
              <a:rPr lang="en-US" sz="2800" b="1" dirty="0"/>
              <a:t>VIII. ПРОЕКТИРАНЕ НА КУЛТУРНИ ТУРИСТИЧЕСКИ ПРЕЖИВЯВАНИЯ</a:t>
            </a:r>
          </a:p>
          <a:p>
            <a:pPr lvl="1"/>
            <a:r>
              <a:rPr lang="en-US" sz="2000" dirty="0"/>
              <a:t>Предоставяне на висококачествени, автентични, ангажиращи и приобщаващи културно-туристически преживявания за всички, при спазване на принципите на универсалния дизайн;</a:t>
            </a:r>
          </a:p>
          <a:p>
            <a:pPr lvl="1"/>
            <a:r>
              <a:rPr lang="en-US" sz="2000" dirty="0"/>
              <a:t>Сътрудничество със специалисти по културен туризъм, екскурзоводи и агенции, за да ги запознаем с новите достъпни преживявания.</a:t>
            </a:r>
          </a:p>
        </p:txBody>
      </p:sp>
    </p:spTree>
    <p:extLst>
      <p:ext uri="{BB962C8B-B14F-4D97-AF65-F5344CB8AC3E}">
        <p14:creationId xmlns:p14="http://schemas.microsoft.com/office/powerpoint/2010/main" val="3707443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FA61E-3BE3-D679-E798-AA340A721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2EC20-0B03-509C-B5BD-DB3FA4A55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Области на действие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2D353-36B9-971E-A868-5003A614A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IX. ИНФОРМАЦИЯ, КОМУНИКАЦИЯ И ТЪЛКУВАНЕ</a:t>
            </a:r>
          </a:p>
          <a:p>
            <a:pPr lvl="1"/>
            <a:r>
              <a:rPr lang="en-US" sz="2000" dirty="0"/>
              <a:t>Разработване на канали и медийни платформи, предоставящи информация за функциите за достъпност, целевите аудитории и съдържанието;</a:t>
            </a:r>
          </a:p>
          <a:p>
            <a:pPr lvl="1"/>
            <a:r>
              <a:rPr lang="en-US" sz="2000" dirty="0"/>
              <a:t>Проектиране на иновативно интерпретативно съдържание в сътрудничество с крайните потребители, други културни институции и професионалисти.</a:t>
            </a:r>
          </a:p>
          <a:p>
            <a:r>
              <a:rPr lang="en-US" sz="2800" b="1" dirty="0"/>
              <a:t>X. ИНСТИТУЦИОНАЛНИ ПОЛИТИКИ</a:t>
            </a:r>
          </a:p>
          <a:p>
            <a:pPr lvl="1"/>
            <a:r>
              <a:rPr lang="en-US" sz="2000" dirty="0"/>
              <a:t>Създаване на корпоративна или институционална визия и публичен ангажимент за осигуряване на достъп до култура за всички хора;</a:t>
            </a:r>
          </a:p>
          <a:p>
            <a:pPr lvl="1"/>
            <a:r>
              <a:rPr lang="en-US" sz="2000" dirty="0"/>
              <a:t>Формализиране на политическата подкрепа за системни действия за подобряване на достъпността; Разработване на набор от действия, основани на договорени цели.</a:t>
            </a:r>
          </a:p>
        </p:txBody>
      </p:sp>
    </p:spTree>
    <p:extLst>
      <p:ext uri="{BB962C8B-B14F-4D97-AF65-F5344CB8AC3E}">
        <p14:creationId xmlns:p14="http://schemas.microsoft.com/office/powerpoint/2010/main" val="4032496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91D95-A5CB-ABC5-64D6-904CB7FE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E563-53CE-EBF9-F854-1FACF9CE3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Области на действие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E8BA0-2D23-F92A-B467-DA48F9D0A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XI. ИНТЕГРИРАНЕ НА ТРУДА</a:t>
            </a:r>
          </a:p>
          <a:p>
            <a:pPr lvl="1"/>
            <a:r>
              <a:rPr lang="en-US" sz="2000" dirty="0"/>
              <a:t>Създаване на достойни условия на труд, икономическа независимост и </a:t>
            </a:r>
            <a:r>
              <a:rPr lang="en-US" sz="2000" dirty="0" err="1"/>
              <a:t>самореализация </a:t>
            </a:r>
            <a:r>
              <a:rPr lang="en-US" sz="2000" dirty="0"/>
              <a:t>чрез заетост в екосистемата на културния туризъм;</a:t>
            </a:r>
          </a:p>
          <a:p>
            <a:pPr lvl="1"/>
            <a:r>
              <a:rPr lang="en-US" sz="2000" dirty="0"/>
              <a:t>Включването </a:t>
            </a:r>
            <a:r>
              <a:rPr lang="en-US" sz="2000" dirty="0" err="1"/>
              <a:t>на работната сила </a:t>
            </a:r>
            <a:r>
              <a:rPr lang="en-US" sz="2000" dirty="0"/>
              <a:t>се разглежда като право и изгодно предимство, а не като благотворителна дейност и законово задължение.</a:t>
            </a:r>
          </a:p>
        </p:txBody>
      </p:sp>
    </p:spTree>
    <p:extLst>
      <p:ext uri="{BB962C8B-B14F-4D97-AF65-F5344CB8AC3E}">
        <p14:creationId xmlns:p14="http://schemas.microsoft.com/office/powerpoint/2010/main" val="214826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AC1B4B-8BEC-2122-1B41-5687E950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Примери от реалния живот</a:t>
            </a:r>
            <a:endParaRPr lang="en-US" dirty="0"/>
          </a:p>
        </p:txBody>
      </p:sp>
      <p:pic>
        <p:nvPicPr>
          <p:cNvPr id="7" name="Content Placeholder 6" descr="Acropolis lift and tracks up sloping wall ">
            <a:extLst>
              <a:ext uri="{FF2B5EF4-FFF2-40B4-BE49-F238E27FC236}">
                <a16:creationId xmlns:a16="http://schemas.microsoft.com/office/drawing/2014/main" id="{FB54A2B6-BAB1-C2C2-EA89-470CA8162F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90" y="1846263"/>
            <a:ext cx="3184657" cy="402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4E64B4-2B35-E9B8-B876-DEDD25EC5D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17631"/>
            <a:ext cx="4937125" cy="28799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164CD6-857E-F6E3-15CD-BCD2E7946F40}"/>
              </a:ext>
            </a:extLst>
          </p:cNvPr>
          <p:cNvSpPr txBox="1"/>
          <p:nvPr/>
        </p:nvSpPr>
        <p:spPr>
          <a:xfrm>
            <a:off x="1973990" y="5868988"/>
            <a:ext cx="318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Акропол, Атина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0D0DB5-8D7B-F0F4-CAF3-FFBA515A9975}"/>
              </a:ext>
            </a:extLst>
          </p:cNvPr>
          <p:cNvSpPr txBox="1"/>
          <p:nvPr/>
        </p:nvSpPr>
        <p:spPr>
          <a:xfrm>
            <a:off x="7970706" y="5868988"/>
            <a:ext cx="318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Зоопаркът в Честър</a:t>
            </a:r>
          </a:p>
        </p:txBody>
      </p:sp>
    </p:spTree>
    <p:extLst>
      <p:ext uri="{BB962C8B-B14F-4D97-AF65-F5344CB8AC3E}">
        <p14:creationId xmlns:p14="http://schemas.microsoft.com/office/powerpoint/2010/main" val="1348346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D8A25-2576-2E37-6229-57318296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Примери от реалния живот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25A696-B3F3-AF16-65D3-28528EB5D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148071"/>
            <a:ext cx="4938712" cy="3419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84ABE3-5A9C-EAE3-D484-F1A7AD33E1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69059"/>
            <a:ext cx="4937125" cy="27771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87FEB0-BC8D-5F5A-A50B-792D2A043BF5}"/>
              </a:ext>
            </a:extLst>
          </p:cNvPr>
          <p:cNvSpPr txBox="1"/>
          <p:nvPr/>
        </p:nvSpPr>
        <p:spPr>
          <a:xfrm>
            <a:off x="1096963" y="5684322"/>
            <a:ext cx="49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Музеят за модерно изкуство (MoMA) в Ню Йорк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AE3E99-C822-A82B-13A1-13774F4E4499}"/>
              </a:ext>
            </a:extLst>
          </p:cNvPr>
          <p:cNvSpPr txBox="1"/>
          <p:nvPr/>
        </p:nvSpPr>
        <p:spPr>
          <a:xfrm>
            <a:off x="6705600" y="5585783"/>
            <a:ext cx="4449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Изложба </a:t>
            </a:r>
            <a:r>
              <a:rPr lang="en-GB" b="1" i="1" dirty="0"/>
              <a:t>„Изкуство с увреждания“ </a:t>
            </a:r>
            <a:r>
              <a:rPr lang="en-GB" dirty="0"/>
              <a:t>в София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32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B4EF-9F9B-1B65-8765-B4D75E525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FAD2-B9F4-07E6-FBFD-2E153C15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Примери от реалния живот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F883A4-CE7C-CC14-CDC2-FED7BAB606A1}"/>
              </a:ext>
            </a:extLst>
          </p:cNvPr>
          <p:cNvSpPr txBox="1"/>
          <p:nvPr/>
        </p:nvSpPr>
        <p:spPr>
          <a:xfrm>
            <a:off x="1096963" y="5868988"/>
            <a:ext cx="49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Web Accessibility Viewer (WAV), Словения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F37F9A-3CBF-1D24-EFDA-7262ABAFD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7A1560-DF37-802A-FDF8-4E6F0BCCA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1763367"/>
            <a:ext cx="10076099" cy="37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5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91C43-F91B-232B-3ECE-750A25227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Прилагане на стандартите на практика – от насоки до одити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F8C21-32F6-2C64-B370-32D1F09AC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Когато провеждате одит за достъпност </a:t>
            </a:r>
            <a:r>
              <a:rPr lang="en-GB" sz="2800" dirty="0" err="1"/>
              <a:t>на</a:t>
            </a:r>
            <a:r>
              <a:rPr lang="en-GB" sz="2800" dirty="0"/>
              <a:t> </a:t>
            </a:r>
            <a:r>
              <a:rPr lang="en-GB" sz="2800" dirty="0" err="1"/>
              <a:t>даде</a:t>
            </a:r>
            <a:r>
              <a:rPr lang="bg-BG" sz="2800" dirty="0"/>
              <a:t>но място</a:t>
            </a:r>
            <a:r>
              <a:rPr lang="en-GB" sz="2800" dirty="0"/>
              <a:t>, всъщност </a:t>
            </a:r>
            <a:r>
              <a:rPr lang="en-GB" sz="2800" b="1" dirty="0"/>
              <a:t>го сравнявате с критериите, определени в стандартите или най-добрите практики</a:t>
            </a:r>
          </a:p>
          <a:p>
            <a:r>
              <a:rPr lang="en-GB" sz="2800" b="1" dirty="0"/>
              <a:t>Практически съвет: </a:t>
            </a:r>
            <a:r>
              <a:rPr lang="en-GB" sz="2800" dirty="0"/>
              <a:t>Не се притеснявайте да запомните всяко число или правило. </a:t>
            </a:r>
          </a:p>
          <a:p>
            <a:r>
              <a:rPr lang="en-GB" sz="2800" dirty="0"/>
              <a:t>Помислете за вашата собствена институция или </a:t>
            </a:r>
            <a:r>
              <a:rPr lang="en-GB" sz="2800" dirty="0" err="1"/>
              <a:t>за</a:t>
            </a:r>
            <a:r>
              <a:rPr lang="en-GB" sz="2800" dirty="0"/>
              <a:t> </a:t>
            </a:r>
            <a:r>
              <a:rPr lang="bg-BG" sz="2800" dirty="0"/>
              <a:t>място</a:t>
            </a:r>
            <a:r>
              <a:rPr lang="en-GB" sz="2800" dirty="0"/>
              <a:t>, </a:t>
            </a:r>
            <a:r>
              <a:rPr lang="en-GB" sz="2800" dirty="0" err="1"/>
              <a:t>ко</a:t>
            </a:r>
            <a:r>
              <a:rPr lang="bg-BG" sz="2800" dirty="0"/>
              <a:t>е</a:t>
            </a:r>
            <a:r>
              <a:rPr lang="en-GB" sz="2800" dirty="0" err="1"/>
              <a:t>то</a:t>
            </a:r>
            <a:r>
              <a:rPr lang="en-GB" sz="2800" dirty="0"/>
              <a:t> познавате. </a:t>
            </a:r>
            <a:r>
              <a:rPr lang="en-GB" sz="2800" b="1" i="1" dirty="0"/>
              <a:t>Кои стандарти или кодекси за достъпност смятате, че вашата организация е спазила, и какво може да липсва?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7387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изводи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/>
              <a:t>Достъпността в туризма е обект на редица ангажименти и закони в световен мащаб, които определят достъпността като задължение/право.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/>
              <a:t>Европейският закон за достъпността и Директивата за достъпност на уебсайтовете установяват конкретни отговорности за туристическия и културния сектор по отношение на достъпността на уебсайтове, достъпността при закупуване на билети и достъпността на транспорта.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/>
              <a:t>Философията на универсалния дизайн предоставя както теоретична рамка, така и практически насоки за проектиране на продукти/среди, които могат да се използват от всички.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/>
              <a:t>Съществуват конкретни стандарти за достъпност (например ISO 21902 за достъпен туризъм), както и множество ръководства/контролни списъци, които превръщат достъпността в конкретни критерии за оценка.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/>
              <a:t>Научете от примери за най-добри практики и казуси, които предоставят конкретна илюстрация за това как стандартите се прилагат творчески в различни контексти (музеи, обекти на културното наследство, цифрови платформи).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Цели на обучението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До края на Модул 2 </a:t>
            </a:r>
            <a:r>
              <a:rPr lang="bg-BG" dirty="0"/>
              <a:t>обучаемите</a:t>
            </a:r>
            <a:r>
              <a:rPr lang="en-GB" dirty="0"/>
              <a:t> </a:t>
            </a:r>
            <a:r>
              <a:rPr lang="en-GB" dirty="0" err="1"/>
              <a:t>ще</a:t>
            </a:r>
            <a:r>
              <a:rPr lang="en-GB" dirty="0"/>
              <a:t> </a:t>
            </a:r>
            <a:r>
              <a:rPr lang="en-GB" dirty="0" err="1"/>
              <a:t>могат</a:t>
            </a:r>
            <a:r>
              <a:rPr lang="bg-BG" dirty="0"/>
              <a:t> да</a:t>
            </a:r>
            <a:r>
              <a:rPr lang="en-GB" dirty="0"/>
              <a:t>:</a:t>
            </a:r>
            <a:endParaRPr lang="en-US" dirty="0"/>
          </a:p>
          <a:p>
            <a:pPr lvl="1"/>
            <a:r>
              <a:rPr lang="en-GB" sz="2000" dirty="0"/>
              <a:t>Идентифицират и обяснят </a:t>
            </a:r>
            <a:r>
              <a:rPr lang="en-GB" sz="2000" b="1" dirty="0"/>
              <a:t>основните международни и европейски политики</a:t>
            </a:r>
            <a:r>
              <a:rPr lang="en-GB" sz="2000" dirty="0"/>
              <a:t>, които насърчават достъпността в контекста на туризма и културното наследство, включително Конвенцията на ООН за правата на хората с увреждания и основните директиви или инициативи на ЕС (например Европейския акт за достъпност, Директивата за достъпност на уебсайтовете).</a:t>
            </a:r>
            <a:endParaRPr lang="en-US" sz="2000" dirty="0"/>
          </a:p>
          <a:p>
            <a:pPr lvl="1"/>
            <a:r>
              <a:rPr lang="en-GB" sz="2000" dirty="0"/>
              <a:t>Да изброят </a:t>
            </a:r>
            <a:r>
              <a:rPr lang="en-GB" sz="2000" b="1" dirty="0"/>
              <a:t>основните насоки за достъпност </a:t>
            </a:r>
            <a:r>
              <a:rPr lang="en-GB" sz="2000" dirty="0"/>
              <a:t>и да сравнят добрите практики при прилагането на достъпността в различни туристически среди</a:t>
            </a:r>
            <a:endParaRPr lang="en-US" sz="2000" dirty="0"/>
          </a:p>
          <a:p>
            <a:pPr lvl="1"/>
            <a:r>
              <a:rPr lang="en-GB" sz="2000" dirty="0"/>
              <a:t>Разбират </a:t>
            </a:r>
            <a:r>
              <a:rPr lang="en-GB" sz="2000" b="1" dirty="0"/>
              <a:t>как да тълкуват и прилагат стандарти и насоки </a:t>
            </a:r>
            <a:r>
              <a:rPr lang="en-GB" sz="2000" dirty="0"/>
              <a:t>(като стандартите за достъпност ISO 21902: „Достъпен туризъм за всички“, национални стандарти или критерии за сертифициране на достъпността в туризма) в практическо отношение.</a:t>
            </a:r>
            <a:endParaRPr lang="en-US" sz="2000" dirty="0"/>
          </a:p>
          <a:p>
            <a:pPr lvl="1"/>
            <a:r>
              <a:rPr lang="en-GB" sz="2000" dirty="0" err="1"/>
              <a:t>Въве</a:t>
            </a:r>
            <a:r>
              <a:rPr lang="bg-BG" sz="2000" dirty="0" err="1"/>
              <a:t>ждат</a:t>
            </a:r>
            <a:r>
              <a:rPr lang="en-GB" sz="2000" dirty="0"/>
              <a:t> </a:t>
            </a:r>
            <a:r>
              <a:rPr lang="en-GB" sz="2000" b="1" dirty="0"/>
              <a:t>концепцията за одит на достъпността спрямо стандартите</a:t>
            </a:r>
            <a:r>
              <a:rPr lang="en-GB" sz="2000" dirty="0"/>
              <a:t>, </a:t>
            </a:r>
            <a:r>
              <a:rPr lang="en-GB" sz="2000" dirty="0" err="1"/>
              <a:t>като</a:t>
            </a:r>
            <a:r>
              <a:rPr lang="en-GB" sz="2000" dirty="0"/>
              <a:t> </a:t>
            </a:r>
            <a:r>
              <a:rPr lang="en-GB" sz="2000" dirty="0" err="1"/>
              <a:t>подготв</a:t>
            </a:r>
            <a:r>
              <a:rPr lang="bg-BG" sz="2000" dirty="0"/>
              <a:t>ят </a:t>
            </a:r>
            <a:r>
              <a:rPr lang="en-GB" sz="2000" dirty="0" err="1"/>
              <a:t>участниците</a:t>
            </a:r>
            <a:r>
              <a:rPr lang="en-GB" sz="2000" dirty="0"/>
              <a:t> за Модул 3, показвайки как стандартите и контролните списъци формират основата на един одит.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БЛАГОДАРЯ ВИ!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Имате ли въпроси?</a:t>
            </a:r>
          </a:p>
          <a:p>
            <a:r>
              <a:rPr lang="en-US" sz="3200" dirty="0"/>
              <a:t>Какво беше ново или изненадващо за вас?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</a:t>
            </a:r>
            <a:r>
              <a:rPr lang="en-GB" dirty="0"/>
              <a:t>международни политики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05442"/>
          </a:xfrm>
        </p:spPr>
        <p:txBody>
          <a:bodyPr>
            <a:normAutofit/>
          </a:bodyPr>
          <a:lstStyle/>
          <a:p>
            <a:r>
              <a:rPr lang="ru-RU" dirty="0"/>
              <a:t>Конвенция на ООН за </a:t>
            </a:r>
            <a:r>
              <a:rPr lang="ru-RU" dirty="0" err="1"/>
              <a:t>правата</a:t>
            </a:r>
            <a:r>
              <a:rPr lang="ru-RU" dirty="0"/>
              <a:t> на </a:t>
            </a:r>
            <a:r>
              <a:rPr lang="ru-RU" dirty="0" err="1"/>
              <a:t>хората</a:t>
            </a:r>
            <a:r>
              <a:rPr lang="ru-RU" dirty="0"/>
              <a:t> с </a:t>
            </a:r>
            <a:r>
              <a:rPr lang="ru-RU" dirty="0" err="1"/>
              <a:t>увреждания</a:t>
            </a:r>
            <a:endParaRPr lang="ru-RU" dirty="0"/>
          </a:p>
          <a:p>
            <a:r>
              <a:rPr lang="en-GB" b="1" dirty="0" err="1"/>
              <a:t>Член</a:t>
            </a:r>
            <a:r>
              <a:rPr lang="en-GB" b="1" dirty="0"/>
              <a:t> 32 </a:t>
            </a:r>
            <a:r>
              <a:rPr lang="en-GB" dirty="0"/>
              <a:t>от Конвенцията изрично призовава целите на Конвенцията да бъдат насърчавани в рамките на международното сътрудничество.</a:t>
            </a:r>
          </a:p>
          <a:p>
            <a:pPr lvl="1"/>
            <a:r>
              <a:rPr lang="en-GB" b="1" dirty="0"/>
              <a:t>Правото на участие в туризма е изрично заложено в член 30</a:t>
            </a:r>
            <a:endParaRPr lang="en-US" dirty="0"/>
          </a:p>
          <a:p>
            <a:r>
              <a:rPr lang="en-US" dirty="0"/>
              <a:t>Европейски рамки за хората с увреждания</a:t>
            </a:r>
          </a:p>
          <a:p>
            <a:pPr lvl="1"/>
            <a:r>
              <a:rPr lang="en-US" dirty="0"/>
              <a:t>Европейски закон за достъпността </a:t>
            </a:r>
          </a:p>
          <a:p>
            <a:pPr lvl="1"/>
            <a:r>
              <a:rPr lang="en-US" dirty="0"/>
              <a:t>Стратегия за правата на хората с увреждания 2021–2030 г.</a:t>
            </a:r>
          </a:p>
          <a:p>
            <a:pPr lvl="1"/>
            <a:r>
              <a:rPr lang="en-US" dirty="0"/>
              <a:t>• </a:t>
            </a:r>
            <a:r>
              <a:rPr lang="en-US" dirty="0" err="1"/>
              <a:t>   AccessibleEU</a:t>
            </a:r>
            <a:endParaRPr lang="en-US" dirty="0"/>
          </a:p>
          <a:p>
            <a:r>
              <a:rPr lang="en-US" dirty="0"/>
              <a:t>Директивата за достъпност на уебсайтовете </a:t>
            </a:r>
          </a:p>
          <a:p>
            <a:r>
              <a:rPr lang="en-US" dirty="0"/>
              <a:t>Национални закони и строителни норми</a:t>
            </a:r>
          </a:p>
          <a:p>
            <a:r>
              <a:rPr lang="en-US" dirty="0"/>
              <a:t>Цели за устойчиво развитие за хората с увреждания</a:t>
            </a:r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22B7-2B4D-31EC-A0D4-FF5CE0CD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Цели за устойчиво развитие за хората с увреждания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7717DB1-929B-0667-F335-72DF72EC9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807754"/>
              </p:ext>
            </p:extLst>
          </p:nvPr>
        </p:nvGraphicFramePr>
        <p:xfrm>
          <a:off x="371139" y="1643386"/>
          <a:ext cx="11510682" cy="4702265"/>
        </p:xfrm>
        <a:graphic>
          <a:graphicData uri="http://schemas.openxmlformats.org/drawingml/2006/table">
            <a:tbl>
              <a:tblPr firstRow="1" firstCol="1" bandRow="1"/>
              <a:tblGrid>
                <a:gridCol w="3836894">
                  <a:extLst>
                    <a:ext uri="{9D8B030D-6E8A-4147-A177-3AD203B41FA5}">
                      <a16:colId xmlns:a16="http://schemas.microsoft.com/office/drawing/2014/main" val="4205174475"/>
                    </a:ext>
                  </a:extLst>
                </a:gridCol>
                <a:gridCol w="3836894">
                  <a:extLst>
                    <a:ext uri="{9D8B030D-6E8A-4147-A177-3AD203B41FA5}">
                      <a16:colId xmlns:a16="http://schemas.microsoft.com/office/drawing/2014/main" val="195975407"/>
                    </a:ext>
                  </a:extLst>
                </a:gridCol>
                <a:gridCol w="3836894">
                  <a:extLst>
                    <a:ext uri="{9D8B030D-6E8A-4147-A177-3AD203B41FA5}">
                      <a16:colId xmlns:a16="http://schemas.microsoft.com/office/drawing/2014/main" val="2466219817"/>
                    </a:ext>
                  </a:extLst>
                </a:gridCol>
              </a:tblGrid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Премахване на бедността и глада за всички хора с увреждания (&gt; ЦУР 1+2)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Осигуряване на здравословен живот и насърчаване на благосъстоянието на хората с увреждания (&gt; ЦУР 3)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Улесняване на достъпа до услуги за сексуално и репродуктивно здраве и репродуктивни права за хората с увреждания (&gt; ЦУР 3+5)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802535"/>
                  </a:ext>
                </a:extLst>
              </a:tr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Осигуряване на приобщаващо и равнопоставено образование с високо качество (&gt; ЦУР 4)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Постигане на равенство между половете и овластяване на всички жени и момичета с увреждания (&gt; ЦУР 5)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Осигуряване на достъп до вода и санитарни условия за хората с увреждания (&gt; ЦУР 6)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29714"/>
                  </a:ext>
                </a:extLst>
              </a:tr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Осигуряване на достъп до енергия за хората с увреждания (&gt; ЦУР 7)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Насърчаване на пълна и продуктивна заетост и достойна работа за хората с увреждания (&gt; ЦУР 9)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Повишаване на достъпа до информационни и комуникационни технологии за хората с увреждания (&gt; ЦУР 9)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023682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Намаляване на неравенството (&gt; ЦУР 10)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Превръщане на градовете и населените места в приобщаващи и устойчиви за хората с увреждания (&gt; ЦУР 11)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Изграждане на устойчивост у хората с увреждания и намаляване на тяхната изложеност и въздействието върху тях от климатични бедствия и други сътресения и катастрофи (&gt; ЦУР 1, 11+13)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12847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Насърчаване на мирни и приобщаващи общества за устойчиво развитие, осигуряване на достъп до правосъдие за всички и изграждане на ефективни, отчетни и приобщаващи институции (&gt; ЦУР 16)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Събиране и предоставяне на данни, по-специално разбити по вид увреждане (&gt; ЦУР 17)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35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63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244B-4E70-1353-40FA-9085834A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Насоки и стандарти за достъпност в туризма – основни принципи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71034-2560-FE2F-F919-CE5AF0B0A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38525"/>
          </a:xfrm>
        </p:spPr>
        <p:txBody>
          <a:bodyPr>
            <a:normAutofit fontScale="92500" lnSpcReduction="2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Приобщаване и равенство</a:t>
            </a:r>
            <a:r>
              <a:rPr lang="en-GB" sz="2400" dirty="0"/>
              <a:t>. Туризмът трябва да бъде достъпен и приятен за хора с различни способности, възраст и нужди, без сегрегация или специално отношение, където това е възможно.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Универсален дизайн</a:t>
            </a:r>
            <a:r>
              <a:rPr lang="en-GB" sz="2400" dirty="0"/>
              <a:t>. Средата, услугите и информацията трябва да бъдат проектирани от самото начало така, че да отговарят на нуждите на възможно най-много хора, а не да се адаптират по-късно за конкретни групи.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Независимост и достойнство</a:t>
            </a:r>
            <a:r>
              <a:rPr lang="en-GB" sz="2400" dirty="0"/>
              <a:t>. Достъпността трябва да подпомага хората да се придвижват, да вземат решения и да участват независимо, като при необходимост им се предлага помощ с уважение.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Информация и прозрачност</a:t>
            </a:r>
            <a:r>
              <a:rPr lang="en-GB" sz="2400" dirty="0"/>
              <a:t>. Точната, ясна и достъпна информация е от съществено значение. Много от бариерите за достъп се създават от несигурност, а не от физически препятствия.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Мислене за цялостното пътуване</a:t>
            </a:r>
            <a:r>
              <a:rPr lang="en-GB" sz="2400" dirty="0"/>
              <a:t>. Достъпността е ефективна само когато се вземе предвид цялостното пътуване на посетителя, от планирането и резервацията до пристигането, преживяването и заминаването.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468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5E14C-F32D-7B6C-8AA4-47BCF1AA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Важни стандарти и насоки за достъпност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73191-FFEB-D820-36BE-73FB807A9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Универсален дизайн и дизайн за всички</a:t>
            </a:r>
          </a:p>
          <a:p>
            <a:r>
              <a:rPr lang="en-US" b="1" dirty="0"/>
              <a:t>EN 17210:2021. Достъпност и използваемост на застроената среда – Функционални изисквания</a:t>
            </a:r>
          </a:p>
          <a:p>
            <a:r>
              <a:rPr lang="en-US" b="1" dirty="0"/>
              <a:t>Стандарти ISO</a:t>
            </a:r>
          </a:p>
          <a:p>
            <a:pPr lvl="1"/>
            <a:r>
              <a:rPr lang="en-GB" dirty="0"/>
              <a:t>ISO 21542: Строителство – Достъпност и използваемост на застроената среда.</a:t>
            </a:r>
            <a:endParaRPr lang="en-US" dirty="0"/>
          </a:p>
          <a:p>
            <a:pPr lvl="1"/>
            <a:r>
              <a:rPr lang="en-GB" dirty="0"/>
              <a:t>ISO 7001: Символи за обществена информация. </a:t>
            </a:r>
            <a:endParaRPr lang="en-US" dirty="0"/>
          </a:p>
          <a:p>
            <a:pPr lvl="1"/>
            <a:r>
              <a:rPr lang="en-GB" dirty="0"/>
              <a:t>ISO 7010: Графични символи – Цветове за безопасност и знаци за безопасност. </a:t>
            </a:r>
            <a:endParaRPr lang="en-US" dirty="0"/>
          </a:p>
          <a:p>
            <a:pPr lvl="1"/>
            <a:r>
              <a:rPr lang="en-GB" dirty="0"/>
              <a:t>Серия ISO 9241 (Ергономика на взаимодействието човек-система). ISO 17100 (Преводачески услуги). </a:t>
            </a:r>
            <a:endParaRPr lang="en-US" dirty="0"/>
          </a:p>
          <a:p>
            <a:r>
              <a:rPr lang="en-US" b="1" dirty="0"/>
              <a:t>Насоки за достъпност на уеб съдържание (WCAG)</a:t>
            </a:r>
          </a:p>
          <a:p>
            <a:r>
              <a:rPr lang="en-US" b="1" dirty="0"/>
              <a:t>Други технически стандарти</a:t>
            </a:r>
          </a:p>
          <a:p>
            <a:r>
              <a:rPr lang="en-US" b="1" dirty="0"/>
              <a:t>Контролни списъци за достъпност и критерии за сертифициране</a:t>
            </a:r>
          </a:p>
        </p:txBody>
      </p:sp>
    </p:spTree>
    <p:extLst>
      <p:ext uri="{BB962C8B-B14F-4D97-AF65-F5344CB8AC3E}">
        <p14:creationId xmlns:p14="http://schemas.microsoft.com/office/powerpoint/2010/main" val="297351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7D827-6E2C-7C0C-1BF0-13B29916A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ISO 21902:2021 – Достъпен туризъм за всички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A7B2D-658A-1E0E-09A7-431194300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Предоставя изисквания и препоръки, които могат да бъдат приложени от:</a:t>
            </a:r>
            <a:endParaRPr lang="en-US" dirty="0"/>
          </a:p>
          <a:p>
            <a:pPr lvl="1"/>
            <a:r>
              <a:rPr lang="en-GB" sz="2000" dirty="0"/>
              <a:t>Публични власти и мениджъри на туристически дестинации</a:t>
            </a:r>
            <a:endParaRPr lang="en-US" sz="2000" dirty="0"/>
          </a:p>
          <a:p>
            <a:pPr lvl="1"/>
            <a:r>
              <a:rPr lang="ru-RU" sz="2000" dirty="0" err="1"/>
              <a:t>Туристически</a:t>
            </a:r>
            <a:r>
              <a:rPr lang="ru-RU" sz="2000" dirty="0"/>
              <a:t> </a:t>
            </a:r>
            <a:r>
              <a:rPr lang="ru-RU" sz="2000" dirty="0" err="1"/>
              <a:t>бизнеси</a:t>
            </a:r>
            <a:r>
              <a:rPr lang="ru-RU" sz="2000" dirty="0"/>
              <a:t> и </a:t>
            </a:r>
            <a:r>
              <a:rPr lang="ru-RU" sz="2000" dirty="0" err="1"/>
              <a:t>доставчици</a:t>
            </a:r>
            <a:r>
              <a:rPr lang="ru-RU" sz="2000" dirty="0"/>
              <a:t> на услуги</a:t>
            </a:r>
          </a:p>
          <a:p>
            <a:pPr lvl="1"/>
            <a:r>
              <a:rPr lang="en-GB" sz="2000" dirty="0" err="1"/>
              <a:t>Културни</a:t>
            </a:r>
            <a:r>
              <a:rPr lang="en-GB" sz="2000" dirty="0"/>
              <a:t>, природни и исторически забележителности</a:t>
            </a:r>
            <a:endParaRPr lang="en-US" sz="2000" dirty="0"/>
          </a:p>
          <a:p>
            <a:pPr lvl="1"/>
            <a:r>
              <a:rPr lang="en-GB" sz="2000" dirty="0"/>
              <a:t>Услуги за транспорт и мобилност</a:t>
            </a:r>
            <a:endParaRPr lang="en-US" sz="2000" dirty="0"/>
          </a:p>
          <a:p>
            <a:pPr lvl="1"/>
            <a:r>
              <a:rPr lang="ru-RU" sz="2000" dirty="0" err="1"/>
              <a:t>Подкрепящи</a:t>
            </a:r>
            <a:r>
              <a:rPr lang="ru-RU" sz="2000" dirty="0"/>
              <a:t> услуги </a:t>
            </a:r>
            <a:r>
              <a:rPr lang="ru-RU" sz="2000" dirty="0" err="1"/>
              <a:t>като</a:t>
            </a:r>
            <a:r>
              <a:rPr lang="ru-RU" sz="2000" dirty="0"/>
              <a:t> </a:t>
            </a:r>
            <a:r>
              <a:rPr lang="ru-RU" sz="2000" dirty="0" err="1"/>
              <a:t>информационни</a:t>
            </a:r>
            <a:r>
              <a:rPr lang="ru-RU" sz="2000" dirty="0"/>
              <a:t> </a:t>
            </a:r>
            <a:r>
              <a:rPr lang="ru-RU" sz="2000" dirty="0" err="1"/>
              <a:t>центрове</a:t>
            </a:r>
            <a:r>
              <a:rPr lang="ru-RU" sz="2000" dirty="0"/>
              <a:t> и </a:t>
            </a:r>
            <a:r>
              <a:rPr lang="ru-RU" sz="2000" dirty="0" err="1"/>
              <a:t>платформи</a:t>
            </a:r>
            <a:r>
              <a:rPr lang="ru-RU" sz="2000" dirty="0"/>
              <a:t> за резервации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11212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77EC-7698-794A-7250-42F4BCA4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317078"/>
            <a:ext cx="10058400" cy="1450757"/>
          </a:xfrm>
        </p:spPr>
        <p:txBody>
          <a:bodyPr/>
          <a:lstStyle/>
          <a:p>
            <a:r>
              <a:rPr lang="en-GB" dirty="0"/>
              <a:t>Приложимост на стандарт ISO 21902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02D60-FA2D-958C-25B0-C99A19C3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63994"/>
            <a:ext cx="10058400" cy="4375773"/>
          </a:xfrm>
        </p:spPr>
        <p:txBody>
          <a:bodyPr>
            <a:normAutofit fontScale="85000" lnSpcReduction="10000"/>
          </a:bodyPr>
          <a:lstStyle/>
          <a:p>
            <a:r>
              <a:rPr lang="en-GB" sz="2400" dirty="0"/>
              <a:t>Той предоставя инструменти за:</a:t>
            </a:r>
            <a:endParaRPr lang="en-US" sz="2400" dirty="0"/>
          </a:p>
          <a:p>
            <a:pPr lvl="1"/>
            <a:r>
              <a:rPr lang="ru-RU" sz="2000" dirty="0" err="1"/>
              <a:t>Избягване</a:t>
            </a:r>
            <a:r>
              <a:rPr lang="ru-RU" sz="2000" dirty="0"/>
              <a:t> на </a:t>
            </a:r>
            <a:r>
              <a:rPr lang="ru-RU" sz="2000" dirty="0" err="1"/>
              <a:t>всички</a:t>
            </a:r>
            <a:r>
              <a:rPr lang="ru-RU" sz="2000" dirty="0"/>
              <a:t> </a:t>
            </a:r>
            <a:r>
              <a:rPr lang="ru-RU" sz="2000" dirty="0" err="1"/>
              <a:t>видове</a:t>
            </a:r>
            <a:r>
              <a:rPr lang="ru-RU" sz="2000" dirty="0"/>
              <a:t> </a:t>
            </a:r>
            <a:r>
              <a:rPr lang="ru-RU" sz="2000" dirty="0" err="1"/>
              <a:t>бариери</a:t>
            </a:r>
            <a:r>
              <a:rPr lang="ru-RU" sz="2000" dirty="0"/>
              <a:t> пред </a:t>
            </a:r>
            <a:r>
              <a:rPr lang="ru-RU" sz="2000" dirty="0" err="1"/>
              <a:t>достъпа</a:t>
            </a:r>
            <a:r>
              <a:rPr lang="ru-RU" sz="2000" dirty="0"/>
              <a:t> за </a:t>
            </a:r>
            <a:r>
              <a:rPr lang="ru-RU" sz="2000" dirty="0" err="1"/>
              <a:t>туристите</a:t>
            </a:r>
            <a:r>
              <a:rPr lang="ru-RU" sz="2000" dirty="0"/>
              <a:t> и </a:t>
            </a:r>
            <a:r>
              <a:rPr lang="ru-RU" sz="2000" dirty="0" err="1"/>
              <a:t>местните</a:t>
            </a:r>
            <a:r>
              <a:rPr lang="ru-RU" sz="2000" dirty="0"/>
              <a:t> жители</a:t>
            </a:r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Осигуряване</a:t>
            </a:r>
            <a:r>
              <a:rPr lang="ru-RU" sz="2000" b="1" dirty="0"/>
              <a:t> </a:t>
            </a:r>
            <a:r>
              <a:rPr lang="ru-RU" sz="2000" dirty="0"/>
              <a:t>на </a:t>
            </a:r>
            <a:r>
              <a:rPr lang="ru-RU" sz="2000" dirty="0" err="1"/>
              <a:t>цялостност</a:t>
            </a:r>
            <a:r>
              <a:rPr lang="ru-RU" sz="2000" dirty="0"/>
              <a:t> и </a:t>
            </a:r>
            <a:r>
              <a:rPr lang="ru-RU" sz="2000" dirty="0" err="1"/>
              <a:t>последователност</a:t>
            </a:r>
            <a:r>
              <a:rPr lang="ru-RU" sz="2000" dirty="0"/>
              <a:t> </a:t>
            </a:r>
            <a:r>
              <a:rPr lang="ru-RU" sz="2000" dirty="0" err="1"/>
              <a:t>във</a:t>
            </a:r>
            <a:r>
              <a:rPr lang="ru-RU" sz="2000" dirty="0"/>
              <a:t> </a:t>
            </a:r>
            <a:r>
              <a:rPr lang="ru-RU" sz="2000" dirty="0" err="1"/>
              <a:t>веригата</a:t>
            </a:r>
            <a:r>
              <a:rPr lang="ru-RU" sz="2000" dirty="0"/>
              <a:t> на </a:t>
            </a:r>
            <a:r>
              <a:rPr lang="ru-RU" sz="2000" dirty="0" err="1"/>
              <a:t>туристическите</a:t>
            </a:r>
            <a:r>
              <a:rPr lang="ru-RU" sz="2000" dirty="0"/>
              <a:t> услуги</a:t>
            </a:r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Повишаване</a:t>
            </a:r>
            <a:r>
              <a:rPr lang="ru-RU" sz="2000" dirty="0"/>
              <a:t> на </a:t>
            </a:r>
            <a:r>
              <a:rPr lang="ru-RU" sz="2000" dirty="0" err="1"/>
              <a:t>обществената</a:t>
            </a:r>
            <a:r>
              <a:rPr lang="ru-RU" sz="2000" dirty="0"/>
              <a:t> </a:t>
            </a:r>
            <a:r>
              <a:rPr lang="ru-RU" sz="2000" dirty="0" err="1"/>
              <a:t>осведоменост</a:t>
            </a:r>
            <a:endParaRPr lang="ru-RU" sz="2000" dirty="0"/>
          </a:p>
          <a:p>
            <a:pPr lvl="1"/>
            <a:r>
              <a:rPr lang="ru-RU" sz="2000" dirty="0"/>
              <a:t>• </a:t>
            </a:r>
            <a:r>
              <a:rPr lang="ru-RU" sz="2000" b="1" dirty="0"/>
              <a:t>Обучение</a:t>
            </a:r>
            <a:r>
              <a:rPr lang="ru-RU" sz="2000" dirty="0"/>
              <a:t> на </a:t>
            </a:r>
            <a:r>
              <a:rPr lang="ru-RU" sz="2000" dirty="0" err="1"/>
              <a:t>туристически</a:t>
            </a:r>
            <a:r>
              <a:rPr lang="ru-RU" sz="2000" dirty="0"/>
              <a:t> служители и </a:t>
            </a:r>
            <a:r>
              <a:rPr lang="ru-RU" sz="2000" dirty="0" err="1"/>
              <a:t>професионалисти</a:t>
            </a:r>
            <a:endParaRPr lang="ru-RU" sz="2000" dirty="0"/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Анализиран</a:t>
            </a:r>
            <a:r>
              <a:rPr lang="ru-RU" sz="2000" dirty="0" err="1"/>
              <a:t>е</a:t>
            </a:r>
            <a:r>
              <a:rPr lang="ru-RU" sz="2000" dirty="0"/>
              <a:t> на </a:t>
            </a:r>
            <a:r>
              <a:rPr lang="ru-RU" sz="2000" dirty="0" err="1"/>
              <a:t>предложенията</a:t>
            </a:r>
            <a:r>
              <a:rPr lang="ru-RU" sz="2000" dirty="0"/>
              <a:t> на </a:t>
            </a:r>
            <a:r>
              <a:rPr lang="ru-RU" sz="2000" dirty="0" err="1"/>
              <a:t>конкурентите</a:t>
            </a:r>
            <a:r>
              <a:rPr lang="ru-RU" sz="2000" dirty="0"/>
              <a:t> и </a:t>
            </a:r>
            <a:r>
              <a:rPr lang="ru-RU" sz="2000" dirty="0" err="1"/>
              <a:t>разбиране</a:t>
            </a:r>
            <a:r>
              <a:rPr lang="ru-RU" sz="2000" dirty="0"/>
              <a:t> на </a:t>
            </a:r>
            <a:r>
              <a:rPr lang="ru-RU" sz="2000" dirty="0" err="1"/>
              <a:t>пазара</a:t>
            </a:r>
            <a:endParaRPr lang="ru-RU" sz="2000" dirty="0"/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Придобиване</a:t>
            </a:r>
            <a:r>
              <a:rPr lang="ru-RU" sz="2000" b="1" dirty="0"/>
              <a:t> </a:t>
            </a:r>
            <a:r>
              <a:rPr lang="ru-RU" sz="2000" dirty="0"/>
              <a:t>на знания за ползите и бизнес </a:t>
            </a:r>
            <a:r>
              <a:rPr lang="ru-RU" sz="2000" dirty="0" err="1"/>
              <a:t>възможностите</a:t>
            </a:r>
            <a:r>
              <a:rPr lang="ru-RU" sz="2000" dirty="0"/>
              <a:t>, </a:t>
            </a:r>
            <a:r>
              <a:rPr lang="ru-RU" sz="2000" dirty="0" err="1"/>
              <a:t>които</a:t>
            </a:r>
            <a:r>
              <a:rPr lang="ru-RU" sz="2000" dirty="0"/>
              <a:t> </a:t>
            </a:r>
            <a:r>
              <a:rPr lang="ru-RU" sz="2000" dirty="0" err="1"/>
              <a:t>достъпният</a:t>
            </a:r>
            <a:r>
              <a:rPr lang="ru-RU" sz="2000" dirty="0"/>
              <a:t> </a:t>
            </a:r>
            <a:r>
              <a:rPr lang="ru-RU" sz="2000" dirty="0" err="1"/>
              <a:t>туризъм</a:t>
            </a:r>
            <a:r>
              <a:rPr lang="ru-RU" sz="2000" dirty="0"/>
              <a:t> предоставя</a:t>
            </a:r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Оптимизиране</a:t>
            </a:r>
            <a:r>
              <a:rPr lang="ru-RU" sz="2000" dirty="0"/>
              <a:t> на </a:t>
            </a:r>
            <a:r>
              <a:rPr lang="ru-RU" sz="2000" dirty="0" err="1"/>
              <a:t>обслужването</a:t>
            </a:r>
            <a:r>
              <a:rPr lang="ru-RU" sz="2000" dirty="0"/>
              <a:t> на </a:t>
            </a:r>
            <a:r>
              <a:rPr lang="ru-RU" sz="2000" dirty="0" err="1"/>
              <a:t>клиенти</a:t>
            </a:r>
            <a:r>
              <a:rPr lang="ru-RU" sz="2000" dirty="0"/>
              <a:t> в </a:t>
            </a:r>
            <a:r>
              <a:rPr lang="ru-RU" sz="2000" dirty="0" err="1"/>
              <a:t>туристическите</a:t>
            </a:r>
            <a:r>
              <a:rPr lang="ru-RU" sz="2000" dirty="0"/>
              <a:t> </a:t>
            </a:r>
            <a:r>
              <a:rPr lang="ru-RU" sz="2000" dirty="0" err="1"/>
              <a:t>информационни</a:t>
            </a:r>
            <a:r>
              <a:rPr lang="ru-RU" sz="2000" dirty="0"/>
              <a:t> </a:t>
            </a:r>
            <a:r>
              <a:rPr lang="ru-RU" sz="2000" dirty="0" err="1"/>
              <a:t>центрове</a:t>
            </a:r>
            <a:r>
              <a:rPr lang="ru-RU" sz="2000" dirty="0"/>
              <a:t> и </a:t>
            </a:r>
            <a:r>
              <a:rPr lang="ru-RU" sz="2000" dirty="0" err="1"/>
              <a:t>обектите</a:t>
            </a:r>
            <a:r>
              <a:rPr lang="ru-RU" sz="2000" dirty="0"/>
              <a:t> на </a:t>
            </a:r>
            <a:r>
              <a:rPr lang="ru-RU" sz="2000" dirty="0" err="1"/>
              <a:t>културното</a:t>
            </a:r>
            <a:r>
              <a:rPr lang="ru-RU" sz="2000" dirty="0"/>
              <a:t> наследство</a:t>
            </a:r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Подобряване</a:t>
            </a:r>
            <a:r>
              <a:rPr lang="ru-RU" sz="2000" dirty="0"/>
              <a:t> на дизайна и маркетинга на </a:t>
            </a:r>
            <a:r>
              <a:rPr lang="ru-RU" sz="2000" dirty="0" err="1"/>
              <a:t>туристическите</a:t>
            </a:r>
            <a:r>
              <a:rPr lang="ru-RU" sz="2000" dirty="0"/>
              <a:t> </a:t>
            </a:r>
            <a:r>
              <a:rPr lang="ru-RU" sz="2000" dirty="0" err="1"/>
              <a:t>продукти</a:t>
            </a:r>
            <a:r>
              <a:rPr lang="ru-RU" sz="2000" dirty="0"/>
              <a:t>, </a:t>
            </a:r>
            <a:r>
              <a:rPr lang="ru-RU" sz="2000" dirty="0" err="1"/>
              <a:t>както</a:t>
            </a:r>
            <a:r>
              <a:rPr lang="ru-RU" sz="2000" dirty="0"/>
              <a:t> и на </a:t>
            </a:r>
            <a:r>
              <a:rPr lang="ru-RU" sz="2000" dirty="0" err="1"/>
              <a:t>интерпретацията</a:t>
            </a:r>
            <a:r>
              <a:rPr lang="ru-RU" sz="2000" dirty="0"/>
              <a:t> и </a:t>
            </a:r>
            <a:r>
              <a:rPr lang="ru-RU" sz="2000" dirty="0" err="1"/>
              <a:t>представянето</a:t>
            </a:r>
            <a:endParaRPr lang="ru-RU" sz="2000" dirty="0"/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Предоставяне</a:t>
            </a:r>
            <a:r>
              <a:rPr lang="ru-RU" sz="2000" dirty="0"/>
              <a:t> на </a:t>
            </a:r>
            <a:r>
              <a:rPr lang="ru-RU" sz="2000" dirty="0" err="1"/>
              <a:t>качествени</a:t>
            </a:r>
            <a:r>
              <a:rPr lang="ru-RU" sz="2000" dirty="0"/>
              <a:t> </a:t>
            </a:r>
            <a:r>
              <a:rPr lang="ru-RU" sz="2000" dirty="0" err="1"/>
              <a:t>достъпни</a:t>
            </a:r>
            <a:r>
              <a:rPr lang="ru-RU" sz="2000" dirty="0"/>
              <a:t> </a:t>
            </a:r>
            <a:r>
              <a:rPr lang="ru-RU" sz="2000" dirty="0" err="1"/>
              <a:t>туристически</a:t>
            </a:r>
            <a:r>
              <a:rPr lang="ru-RU" sz="2000" dirty="0"/>
              <a:t> </a:t>
            </a:r>
            <a:r>
              <a:rPr lang="ru-RU" sz="2000" dirty="0" err="1"/>
              <a:t>преживявания</a:t>
            </a:r>
            <a:endParaRPr lang="ru-RU" sz="2000" dirty="0"/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Създаване</a:t>
            </a:r>
            <a:r>
              <a:rPr lang="ru-RU" sz="2000" b="1" dirty="0"/>
              <a:t> </a:t>
            </a:r>
            <a:r>
              <a:rPr lang="ru-RU" sz="2000" dirty="0"/>
              <a:t>на </a:t>
            </a:r>
            <a:r>
              <a:rPr lang="ru-RU" sz="2000" dirty="0" err="1"/>
              <a:t>икономически</a:t>
            </a:r>
            <a:r>
              <a:rPr lang="ru-RU" sz="2000" dirty="0"/>
              <a:t> и </a:t>
            </a:r>
            <a:r>
              <a:rPr lang="ru-RU" sz="2000" dirty="0" err="1"/>
              <a:t>финансови</a:t>
            </a:r>
            <a:r>
              <a:rPr lang="ru-RU" sz="2000" dirty="0"/>
              <a:t> </a:t>
            </a:r>
            <a:r>
              <a:rPr lang="ru-RU" sz="2000" dirty="0" err="1"/>
              <a:t>стимули</a:t>
            </a:r>
            <a:r>
              <a:rPr lang="ru-RU" sz="2000" dirty="0"/>
              <a:t> за </a:t>
            </a:r>
            <a:r>
              <a:rPr lang="ru-RU" sz="2000" dirty="0" err="1"/>
              <a:t>компаниите</a:t>
            </a:r>
            <a:r>
              <a:rPr lang="ru-RU" sz="2000" dirty="0"/>
              <a:t> да </a:t>
            </a:r>
            <a:r>
              <a:rPr lang="ru-RU" sz="2000" dirty="0" err="1"/>
              <a:t>прилагат</a:t>
            </a:r>
            <a:r>
              <a:rPr lang="ru-RU" sz="2000" dirty="0"/>
              <a:t> мерки за </a:t>
            </a:r>
            <a:r>
              <a:rPr lang="ru-RU" sz="2000" dirty="0" err="1"/>
              <a:t>достъпност</a:t>
            </a:r>
            <a:endParaRPr lang="ru-RU" sz="2000" dirty="0"/>
          </a:p>
          <a:p>
            <a:pPr lvl="1"/>
            <a:r>
              <a:rPr lang="ru-RU" sz="2000" dirty="0"/>
              <a:t>• </a:t>
            </a:r>
            <a:r>
              <a:rPr lang="ru-RU" sz="2000" b="1" dirty="0" err="1"/>
              <a:t>Намаляване</a:t>
            </a:r>
            <a:r>
              <a:rPr lang="ru-RU" sz="2000" dirty="0"/>
              <a:t> на </a:t>
            </a:r>
            <a:r>
              <a:rPr lang="ru-RU" sz="2000" dirty="0" err="1"/>
              <a:t>разходите</a:t>
            </a:r>
            <a:r>
              <a:rPr lang="ru-RU" sz="2000" dirty="0"/>
              <a:t> за </a:t>
            </a:r>
            <a:r>
              <a:rPr lang="ru-RU" sz="2000" dirty="0" err="1"/>
              <a:t>подобрения</a:t>
            </a:r>
            <a:r>
              <a:rPr lang="ru-RU" sz="2000" dirty="0"/>
              <a:t> чрез </a:t>
            </a:r>
            <a:r>
              <a:rPr lang="ru-RU" sz="2000" dirty="0" err="1"/>
              <a:t>включване</a:t>
            </a:r>
            <a:r>
              <a:rPr lang="ru-RU" sz="2000" dirty="0"/>
              <a:t> на </a:t>
            </a:r>
            <a:r>
              <a:rPr lang="ru-RU" sz="2000" dirty="0" err="1"/>
              <a:t>достъпността</a:t>
            </a:r>
            <a:r>
              <a:rPr lang="ru-RU" sz="2000" dirty="0"/>
              <a:t> </a:t>
            </a:r>
            <a:r>
              <a:rPr lang="ru-RU" sz="2000" dirty="0" err="1"/>
              <a:t>още</a:t>
            </a:r>
            <a:r>
              <a:rPr lang="ru-RU" sz="2000" dirty="0"/>
              <a:t> на </a:t>
            </a:r>
            <a:r>
              <a:rPr lang="ru-RU" sz="2000" dirty="0" err="1"/>
              <a:t>етап</a:t>
            </a:r>
            <a:r>
              <a:rPr lang="ru-RU" sz="2000" dirty="0"/>
              <a:t> </a:t>
            </a:r>
            <a:r>
              <a:rPr lang="ru-RU" sz="2000" dirty="0" err="1"/>
              <a:t>планиране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5237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DA95-96A8-1263-A519-731752CA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Области на действие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C0F5E-9A0F-64CB-D0CF-5D790A75F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I. ОЦЕНКА НА ДОСТЪПНОСТТА</a:t>
            </a:r>
          </a:p>
          <a:p>
            <a:pPr lvl="1"/>
            <a:r>
              <a:rPr lang="ru-RU" sz="2000" dirty="0" err="1"/>
              <a:t>Анализиране</a:t>
            </a:r>
            <a:r>
              <a:rPr lang="ru-RU" sz="2000" dirty="0"/>
              <a:t> на </a:t>
            </a:r>
            <a:r>
              <a:rPr lang="ru-RU" sz="2000" dirty="0" err="1"/>
              <a:t>потребностите</a:t>
            </a:r>
            <a:r>
              <a:rPr lang="ru-RU" sz="2000" dirty="0"/>
              <a:t>, </a:t>
            </a:r>
            <a:r>
              <a:rPr lang="ru-RU" sz="2000" dirty="0" err="1"/>
              <a:t>свързани</a:t>
            </a:r>
            <a:r>
              <a:rPr lang="ru-RU" sz="2000" dirty="0"/>
              <a:t> с </a:t>
            </a:r>
            <a:r>
              <a:rPr lang="ru-RU" sz="2000" dirty="0" err="1"/>
              <a:t>достъпността</a:t>
            </a:r>
            <a:r>
              <a:rPr lang="ru-RU" sz="2000" dirty="0"/>
              <a:t>;</a:t>
            </a:r>
          </a:p>
          <a:p>
            <a:pPr lvl="1"/>
            <a:r>
              <a:rPr lang="ru-RU" sz="2000" dirty="0" err="1"/>
              <a:t>Придобиване</a:t>
            </a:r>
            <a:r>
              <a:rPr lang="ru-RU" sz="2000" dirty="0"/>
              <a:t> на знания за </a:t>
            </a:r>
            <a:r>
              <a:rPr lang="ru-RU" sz="2000" dirty="0" err="1"/>
              <a:t>поведението</a:t>
            </a:r>
            <a:r>
              <a:rPr lang="ru-RU" sz="2000" dirty="0"/>
              <a:t>, </a:t>
            </a:r>
            <a:r>
              <a:rPr lang="ru-RU" sz="2000" dirty="0" err="1"/>
              <a:t>специфичните</a:t>
            </a:r>
            <a:r>
              <a:rPr lang="ru-RU" sz="2000" dirty="0"/>
              <a:t> </a:t>
            </a:r>
            <a:r>
              <a:rPr lang="ru-RU" sz="2000" dirty="0" err="1"/>
              <a:t>изисквания</a:t>
            </a:r>
            <a:r>
              <a:rPr lang="ru-RU" sz="2000" dirty="0"/>
              <a:t> за </a:t>
            </a:r>
            <a:r>
              <a:rPr lang="ru-RU" sz="2000" dirty="0" err="1"/>
              <a:t>достъп</a:t>
            </a:r>
            <a:r>
              <a:rPr lang="ru-RU" sz="2000" dirty="0"/>
              <a:t>, </a:t>
            </a:r>
            <a:r>
              <a:rPr lang="ru-RU" sz="2000" dirty="0" err="1"/>
              <a:t>както</a:t>
            </a:r>
            <a:r>
              <a:rPr lang="ru-RU" sz="2000" dirty="0"/>
              <a:t> и </a:t>
            </a:r>
            <a:r>
              <a:rPr lang="ru-RU" sz="2000" dirty="0" err="1"/>
              <a:t>демографските</a:t>
            </a:r>
            <a:r>
              <a:rPr lang="ru-RU" sz="2000" dirty="0"/>
              <a:t> и </a:t>
            </a:r>
            <a:r>
              <a:rPr lang="ru-RU" sz="2000" dirty="0" err="1"/>
              <a:t>социално-икономическите</a:t>
            </a:r>
            <a:r>
              <a:rPr lang="ru-RU" sz="2000" dirty="0"/>
              <a:t> характеристики на </a:t>
            </a:r>
            <a:r>
              <a:rPr lang="ru-RU" sz="2000" dirty="0" err="1"/>
              <a:t>аудиторията</a:t>
            </a:r>
            <a:r>
              <a:rPr lang="ru-RU" sz="2000" dirty="0"/>
              <a:t>;</a:t>
            </a:r>
          </a:p>
          <a:p>
            <a:pPr lvl="1"/>
            <a:r>
              <a:rPr lang="ru-RU" sz="2000" dirty="0" err="1"/>
              <a:t>Предоставяне</a:t>
            </a:r>
            <a:r>
              <a:rPr lang="ru-RU" sz="2000" dirty="0"/>
              <a:t> на информация </a:t>
            </a:r>
            <a:r>
              <a:rPr lang="ru-RU" sz="2000" dirty="0" err="1"/>
              <a:t>относно</a:t>
            </a:r>
            <a:r>
              <a:rPr lang="ru-RU" sz="2000" dirty="0"/>
              <a:t> </a:t>
            </a:r>
            <a:r>
              <a:rPr lang="ru-RU" sz="2000" dirty="0" err="1"/>
              <a:t>достъпността</a:t>
            </a:r>
            <a:r>
              <a:rPr lang="ru-RU" sz="2000" dirty="0"/>
              <a:t> на конкретен </a:t>
            </a:r>
            <a:r>
              <a:rPr lang="ru-RU" sz="2000" dirty="0" err="1"/>
              <a:t>културен</a:t>
            </a:r>
            <a:r>
              <a:rPr lang="ru-RU" sz="2000" dirty="0"/>
              <a:t> </a:t>
            </a:r>
            <a:r>
              <a:rPr lang="ru-RU" sz="2000" dirty="0" err="1"/>
              <a:t>елемент</a:t>
            </a:r>
            <a:r>
              <a:rPr lang="ru-RU" sz="2000" dirty="0"/>
              <a:t> или </a:t>
            </a:r>
            <a:r>
              <a:rPr lang="ru-RU" sz="2000" dirty="0" err="1"/>
              <a:t>обект</a:t>
            </a:r>
            <a:r>
              <a:rPr lang="ru-RU" sz="2000" dirty="0"/>
              <a:t>.</a:t>
            </a:r>
            <a:endParaRPr lang="en-US" sz="2000" dirty="0"/>
          </a:p>
          <a:p>
            <a:r>
              <a:rPr lang="en-US" sz="2800" b="1" dirty="0"/>
              <a:t>II. ПОВИШАВАНЕ НА ОСВЕДОМЕНОСТТА И ОБУЧЕНИЕ</a:t>
            </a:r>
            <a:endParaRPr lang="en-GB" sz="2800" b="1" dirty="0"/>
          </a:p>
          <a:p>
            <a:pPr lvl="1"/>
            <a:r>
              <a:rPr lang="ru-RU" sz="2000" dirty="0" err="1"/>
              <a:t>Осигуряване</a:t>
            </a:r>
            <a:r>
              <a:rPr lang="ru-RU" sz="2000" dirty="0"/>
              <a:t> на </a:t>
            </a:r>
            <a:r>
              <a:rPr lang="ru-RU" sz="2000" dirty="0" err="1"/>
              <a:t>разбиране</a:t>
            </a:r>
            <a:r>
              <a:rPr lang="ru-RU" sz="2000" dirty="0"/>
              <a:t> за </a:t>
            </a:r>
            <a:r>
              <a:rPr lang="ru-RU" sz="2000" dirty="0" err="1"/>
              <a:t>възможно</a:t>
            </a:r>
            <a:r>
              <a:rPr lang="ru-RU" sz="2000" dirty="0"/>
              <a:t> най-широк </a:t>
            </a:r>
            <a:r>
              <a:rPr lang="ru-RU" sz="2000" dirty="0" err="1"/>
              <a:t>спектър</a:t>
            </a:r>
            <a:r>
              <a:rPr lang="ru-RU" sz="2000" dirty="0"/>
              <a:t> от </a:t>
            </a:r>
            <a:r>
              <a:rPr lang="ru-RU" sz="2000" dirty="0" err="1"/>
              <a:t>изисквания</a:t>
            </a:r>
            <a:r>
              <a:rPr lang="ru-RU" sz="2000" dirty="0"/>
              <a:t> за </a:t>
            </a:r>
            <a:r>
              <a:rPr lang="ru-RU" sz="2000" dirty="0" err="1"/>
              <a:t>достъпност</a:t>
            </a:r>
            <a:r>
              <a:rPr lang="ru-RU" sz="2000" dirty="0"/>
              <a:t> сред </a:t>
            </a:r>
            <a:r>
              <a:rPr lang="ru-RU" sz="2000" dirty="0" err="1"/>
              <a:t>ръководния</a:t>
            </a:r>
            <a:r>
              <a:rPr lang="ru-RU" sz="2000" dirty="0"/>
              <a:t> персонал, </a:t>
            </a:r>
            <a:r>
              <a:rPr lang="ru-RU" sz="2000" dirty="0" err="1"/>
              <a:t>мениджърите</a:t>
            </a:r>
            <a:r>
              <a:rPr lang="ru-RU" sz="2000" dirty="0"/>
              <a:t> и </a:t>
            </a:r>
            <a:r>
              <a:rPr lang="ru-RU" sz="2000" dirty="0" err="1"/>
              <a:t>специалистите</a:t>
            </a:r>
            <a:r>
              <a:rPr lang="ru-RU" sz="2000" dirty="0"/>
              <a:t> в </a:t>
            </a:r>
            <a:r>
              <a:rPr lang="ru-RU" sz="2000" dirty="0" err="1"/>
              <a:t>областта</a:t>
            </a:r>
            <a:r>
              <a:rPr lang="ru-RU" sz="2000" dirty="0"/>
              <a:t> на </a:t>
            </a:r>
            <a:r>
              <a:rPr lang="ru-RU" sz="2000" dirty="0" err="1"/>
              <a:t>културното</a:t>
            </a:r>
            <a:r>
              <a:rPr lang="ru-RU" sz="2000" dirty="0"/>
              <a:t> наследство, </a:t>
            </a:r>
            <a:r>
              <a:rPr lang="ru-RU" sz="2000" dirty="0" err="1"/>
              <a:t>както</a:t>
            </a:r>
            <a:r>
              <a:rPr lang="ru-RU" sz="2000" dirty="0"/>
              <a:t> и </a:t>
            </a:r>
            <a:r>
              <a:rPr lang="ru-RU" sz="2000" dirty="0" err="1"/>
              <a:t>служителите</a:t>
            </a:r>
            <a:r>
              <a:rPr lang="ru-RU" sz="2000" dirty="0"/>
              <a:t> в </a:t>
            </a:r>
            <a:r>
              <a:rPr lang="ru-RU" sz="2000" dirty="0" err="1"/>
              <a:t>поддържащите</a:t>
            </a:r>
            <a:r>
              <a:rPr lang="ru-RU" sz="2000" dirty="0"/>
              <a:t> услуги;</a:t>
            </a:r>
          </a:p>
          <a:p>
            <a:pPr lvl="1"/>
            <a:r>
              <a:rPr lang="ru-RU" sz="2000" dirty="0" err="1"/>
              <a:t>Придобиване</a:t>
            </a:r>
            <a:r>
              <a:rPr lang="ru-RU" sz="2000" dirty="0"/>
              <a:t> на умения за </a:t>
            </a:r>
            <a:r>
              <a:rPr lang="ru-RU" sz="2000" dirty="0" err="1"/>
              <a:t>предоставяне</a:t>
            </a:r>
            <a:r>
              <a:rPr lang="ru-RU" sz="2000" dirty="0"/>
              <a:t> на </a:t>
            </a:r>
            <a:r>
              <a:rPr lang="ru-RU" sz="2000" dirty="0" err="1"/>
              <a:t>помощ</a:t>
            </a:r>
            <a:r>
              <a:rPr lang="ru-RU" sz="2000" dirty="0"/>
              <a:t> и </a:t>
            </a:r>
            <a:r>
              <a:rPr lang="ru-RU" sz="2000" dirty="0" err="1"/>
              <a:t>подкрепа</a:t>
            </a:r>
            <a:r>
              <a:rPr lang="ru-RU" sz="2000" dirty="0"/>
              <a:t> на </a:t>
            </a:r>
            <a:r>
              <a:rPr lang="ru-RU" sz="2000" dirty="0" err="1"/>
              <a:t>посетителите</a:t>
            </a:r>
            <a:r>
              <a:rPr lang="ru-RU" sz="2000" dirty="0"/>
              <a:t>.</a:t>
            </a:r>
            <a:r>
              <a:rPr lang="en-GB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64936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</TotalTime>
  <Words>1910</Words>
  <Application>Microsoft Office PowerPoint</Application>
  <PresentationFormat>Широк екран</PresentationFormat>
  <Paragraphs>152</Paragraphs>
  <Slides>20</Slides>
  <Notes>3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20</vt:i4>
      </vt:variant>
    </vt:vector>
  </HeadingPairs>
  <TitlesOfParts>
    <vt:vector size="22" baseType="lpstr">
      <vt:lpstr>Calibri</vt:lpstr>
      <vt:lpstr>Retrospect</vt:lpstr>
      <vt:lpstr>МОДУЛ 2: Стандарти, насоки и добри практики за достъпност</vt:lpstr>
      <vt:lpstr>Цели на обучението</vt:lpstr>
      <vt:lpstr>Основни международни политики</vt:lpstr>
      <vt:lpstr>Цели за устойчиво развитие за хората с увреждания</vt:lpstr>
      <vt:lpstr>Насоки и стандарти за достъпност в туризма – основни принципи</vt:lpstr>
      <vt:lpstr>Важни стандарти и насоки за достъпност</vt:lpstr>
      <vt:lpstr>ISO 21902:2021 – Достъпен туризъм за всички</vt:lpstr>
      <vt:lpstr>Приложимост на стандарт ISO 21902</vt:lpstr>
      <vt:lpstr>ISO 21902 – Области на действие</vt:lpstr>
      <vt:lpstr>ISO 21902 – Области на действие</vt:lpstr>
      <vt:lpstr>ISO 21902 – Области на действие</vt:lpstr>
      <vt:lpstr>ISO 21902 – Области на действие</vt:lpstr>
      <vt:lpstr>ISO 21902 – Области на действие</vt:lpstr>
      <vt:lpstr>ISO 21902 – Области на действие</vt:lpstr>
      <vt:lpstr>Примери от реалния живот</vt:lpstr>
      <vt:lpstr>Примери от реалния живот</vt:lpstr>
      <vt:lpstr>Примери от реалния живот</vt:lpstr>
      <vt:lpstr>Прилагане на стандартите на практика – от насоки до одити</vt:lpstr>
      <vt:lpstr>Основни изводи</vt:lpstr>
      <vt:lpstr>БЛАГОДАРЯ ВИ!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keywords>, docId:E98F9C3F6CA9D906DF2F9A4AF5709257</cp:keywords>
  <cp:lastModifiedBy>Лазаринка Андреева</cp:lastModifiedBy>
  <cp:revision>17</cp:revision>
  <dcterms:created xsi:type="dcterms:W3CDTF">2026-01-18T21:27:19Z</dcterms:created>
  <dcterms:modified xsi:type="dcterms:W3CDTF">2026-05-12T06:06:01Z</dcterms:modified>
</cp:coreProperties>
</file>